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Google Sans"/>
      <p:regular r:id="rId20"/>
      <p:bold r:id="rId21"/>
      <p:italic r:id="rId22"/>
      <p:boldItalic r:id="rId23"/>
    </p:embeddedFont>
    <p:embeddedFont>
      <p:font typeface="Google Sans Medium"/>
      <p:regular r:id="rId24"/>
      <p:bold r:id="rId25"/>
      <p:italic r:id="rId26"/>
      <p:boldItalic r:id="rId27"/>
    </p:embeddedFont>
    <p:embeddedFont>
      <p:font typeface="Helvetica Neue Ligh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regular.fntdata"/><Relationship Id="rId22" Type="http://schemas.openxmlformats.org/officeDocument/2006/relationships/font" Target="fonts/GoogleSans-italic.fntdata"/><Relationship Id="rId21" Type="http://schemas.openxmlformats.org/officeDocument/2006/relationships/font" Target="fonts/GoogleSans-bold.fntdata"/><Relationship Id="rId24" Type="http://schemas.openxmlformats.org/officeDocument/2006/relationships/font" Target="fonts/GoogleSansMedium-regular.fntdata"/><Relationship Id="rId23" Type="http://schemas.openxmlformats.org/officeDocument/2006/relationships/font" Target="fonts/Google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Medium-italic.fntdata"/><Relationship Id="rId25" Type="http://schemas.openxmlformats.org/officeDocument/2006/relationships/font" Target="fonts/GoogleSansMedium-bold.fntdata"/><Relationship Id="rId28" Type="http://schemas.openxmlformats.org/officeDocument/2006/relationships/font" Target="fonts/HelveticaNeueLight-regular.fntdata"/><Relationship Id="rId27" Type="http://schemas.openxmlformats.org/officeDocument/2006/relationships/font" Target="fonts/GoogleSans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elveticaNeueLight-boldItalic.fntdata"/><Relationship Id="rId30" Type="http://schemas.openxmlformats.org/officeDocument/2006/relationships/font" Target="fonts/HelveticaNeueLigh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5c44bf8a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5c44bf8a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5c8b4ab88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25c8b4ab8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5c44bf8b6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5c44bf8b6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Extract text and values from invoices such as invoice number, supplier name, invoice amount, tax amount, invoice date, due date.</a:t>
            </a:r>
            <a:endParaRPr sz="105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The invoice Parser extracts both header and line item fields, such as invoice number, supplier name, invoice amount, tax amount, invoice date, due date, and line item amounts.</a:t>
            </a:r>
            <a:endParaRPr sz="105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7439cd79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7439cd79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Extract text and values from invoices such as invoice number, supplier name, invoice amount, tax amount, invoice date, due date.</a:t>
            </a:r>
            <a:endParaRPr sz="105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The invoice Parser extracts both header and line item fields, such as invoice number, supplier name, invoice amount, tax amount, invoice date, due date, and line item amounts.</a:t>
            </a:r>
            <a:endParaRPr sz="105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5c8b4ab88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5c8b4ab88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5f962a4b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5f962a4b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5f962a4b6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5f962a4b6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60058dbd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60058dbd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Azure Text Analytics - Natural Language 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Azure Computer Vision - Vision 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Azure Custom Vision - Vision AI*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Azure Translator - Translation 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Azure Speech to Text - Speech to Text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Azure Form Recognizer - Doc AI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Azure Open AI - Vertex AI/PaLM Models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Azure Databricks - Dataproc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25c44bf8a75_0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25c44bf8a75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5c44bf8a75_0_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5c44bf8a75_0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">
  <p:cSld name="Blank - Title_1_1_3_1_1_1">
    <p:bg>
      <p:bgPr>
        <a:solidFill>
          <a:srgbClr val="FBBC04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THIS SLIDE IS </a:t>
            </a: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1" name="Google Shape;11;p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0991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435075" y="1128675"/>
            <a:ext cx="77826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15" name="Google Shape;15;p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6" name="Google Shape;16;p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Yellow">
  <p:cSld name="TITLE_2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4" name="Google Shape;94;p1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96" name="Google Shape;96;p1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97" name="Google Shape;97;p1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2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7" name="Google Shape;107;p12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8" name="Google Shape;108;p12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09" name="Google Shape;109;p12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10" name="Google Shape;110;p1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11" name="Google Shape;111;p1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Green">
  <p:cSld name="CUSTOM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9" name="Google Shape;119;p1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0" name="Google Shape;120;p13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1" name="Google Shape;121;p1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22" name="Google Shape;12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Green">
  <p:cSld name="TITLE_2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5" name="Google Shape;125;p1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27" name="Google Shape;127;p1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28" name="Google Shape;128;p1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Red">
  <p:cSld name="CUSTOM_1_1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6" name="Google Shape;136;p15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7" name="Google Shape;137;p15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8" name="Google Shape;138;p1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39" name="Google Shape;13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Red">
  <p:cSld name="TITLE_2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1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44" name="Google Shape;144;p1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45" name="Google Shape;145;p1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">
  <p:cSld name="TITLE_2_2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3" name="Google Shape;153;p17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54" name="Google Shape;154;p1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7" name="Google Shape;157;p17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58" name="Google Shape;158;p1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59" name="Google Shape;159;p1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">
  <p:cSld name="TITLE_2_1_1_2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0" name="Google Shape;170;p18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71" name="Google Shape;171;p18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72" name="Google Shape;172;p1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73" name="Google Shape;173;p1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">
  <p:cSld name="TITLE_2_1_1_1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4" name="Google Shape;184;p1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85" name="Google Shape;185;p1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86" name="Google Shape;186;p1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87" name="Google Shape;187;p1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Blue 900">
  <p:cSld name="CUSTOM_1_1_1_1_1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85ABC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5" name="Google Shape;195;p20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96" name="Google Shape;196;p20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7" name="Google Shape;197;p2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98" name="Google Shape;19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cxnSp>
        <p:nvCxnSpPr>
          <p:cNvPr id="24" name="Google Shape;24;p3"/>
          <p:cNvCxnSpPr/>
          <p:nvPr/>
        </p:nvCxnSpPr>
        <p:spPr>
          <a:xfrm rot="10800000">
            <a:off x="559254" y="14273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grpSp>
        <p:nvGrpSpPr>
          <p:cNvPr id="25" name="Google Shape;25;p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" name="Google Shape;32;p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Yellow 700">
  <p:cSld name="CUSTOM_1_1_1_1_1_1_1_1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1" name="Google Shape;201;p21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2" name="Google Shape;202;p21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3" name="Google Shape;203;p21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04" name="Google Shape;20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Green 900">
  <p:cSld name="CUSTOM_1_1_1_1_1_1_1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3733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7" name="Google Shape;207;p22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8" name="Google Shape;208;p22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9" name="Google Shape;209;p2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10" name="Google Shape;21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Red 800">
  <p:cSld name="CUSTOM_1_1_1_1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3" name="Google Shape;213;p2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14" name="Google Shape;214;p23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5" name="Google Shape;215;p2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16" name="Google Shape;21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Intro/Context Slide">
  <p:cSld name="Blank - Title_1_1_3_1_1">
    <p:bg>
      <p:bgPr>
        <a:solidFill>
          <a:srgbClr val="FBBC04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9" name="Google Shape;219;p2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2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22" name="Google Shape;222;p2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24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24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header">
  <p:cSld name="Blank - Title_1_1_3_1_1_2">
    <p:bg>
      <p:bgPr>
        <a:noFill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2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35" name="Google Shape;235;p2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4" name="Google Shape;244;p2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6" name="Google Shape;246;p26"/>
          <p:cNvSpPr txBox="1"/>
          <p:nvPr>
            <p:ph idx="1" type="body"/>
          </p:nvPr>
        </p:nvSpPr>
        <p:spPr>
          <a:xfrm>
            <a:off x="362563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7" name="Google Shape;247;p26"/>
          <p:cNvSpPr txBox="1"/>
          <p:nvPr>
            <p:ph type="title"/>
          </p:nvPr>
        </p:nvSpPr>
        <p:spPr>
          <a:xfrm>
            <a:off x="362563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48" name="Google Shape;248;p2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49" name="Google Shape;249;p2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Yellow">
  <p:cSld name="TITLE_2_3_3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7" name="Google Shape;257;p27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8" name="Google Shape;258;p2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2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0" name="Google Shape;260;p27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61" name="Google Shape;261;p2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62" name="Google Shape;262;p2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Yellow">
  <p:cSld name="TITLE_2_3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0" name="Google Shape;270;p28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1" name="Google Shape;271;p2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3" name="Google Shape;273;p28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74" name="Google Shape;274;p2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75" name="Google Shape;275;p2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Green">
  <p:cSld name="TITLE_2_3_3_1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9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3" name="Google Shape;283;p29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4" name="Google Shape;284;p2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2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6" name="Google Shape;286;p29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87" name="Google Shape;287;p2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88" name="Google Shape;288;p2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Green">
  <p:cSld name="TITLE_2_3_1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 txBox="1"/>
          <p:nvPr>
            <p:ph idx="1" type="body"/>
          </p:nvPr>
        </p:nvSpPr>
        <p:spPr>
          <a:xfrm>
            <a:off x="364025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6" name="Google Shape;296;p30"/>
          <p:cNvSpPr txBox="1"/>
          <p:nvPr>
            <p:ph idx="2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7" name="Google Shape;297;p30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8" name="Google Shape;298;p3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3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0" name="Google Shape;300;p30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01" name="Google Shape;301;p3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02" name="Google Shape;302;p3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Blue">
  <p:cSld name="CUSTOM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35" name="Google Shape;35;p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6" name="Google Shape;36;p4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7" name="Google Shape;37;p4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" name="Google Shape;3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Red">
  <p:cSld name="TITLE_2_3_3_2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0" name="Google Shape;310;p31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1" name="Google Shape;311;p3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3" name="Google Shape;313;p31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14" name="Google Shape;314;p3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15" name="Google Shape;315;p3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Red">
  <p:cSld name="TITLE_2_3_1_1_1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23" name="Google Shape;323;p32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3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6" name="Google Shape;326;p32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27" name="Google Shape;327;p3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28" name="Google Shape;328;p3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Blank">
  <p:cSld name="Blank_3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3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6" name="Google Shape;336;p3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37" name="Google Shape;337;p3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ouTube">
  <p:cSld name="Blank_2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34"/>
          <p:cNvGrpSpPr/>
          <p:nvPr/>
        </p:nvGrpSpPr>
        <p:grpSpPr>
          <a:xfrm>
            <a:off x="7742997" y="4803993"/>
            <a:ext cx="420491" cy="137010"/>
            <a:chOff x="0" y="0"/>
            <a:chExt cx="2077525" cy="676925"/>
          </a:xfrm>
        </p:grpSpPr>
        <p:sp>
          <p:nvSpPr>
            <p:cNvPr id="345" name="Google Shape;345;p3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1" name="Google Shape;351;p34"/>
          <p:cNvGrpSpPr/>
          <p:nvPr/>
        </p:nvGrpSpPr>
        <p:grpSpPr>
          <a:xfrm>
            <a:off x="8327424" y="4803984"/>
            <a:ext cx="562213" cy="125428"/>
            <a:chOff x="238125" y="2060625"/>
            <a:chExt cx="7143750" cy="1593750"/>
          </a:xfrm>
        </p:grpSpPr>
        <p:sp>
          <p:nvSpPr>
            <p:cNvPr id="352" name="Google Shape;352;p34"/>
            <p:cNvSpPr/>
            <p:nvPr/>
          </p:nvSpPr>
          <p:spPr>
            <a:xfrm>
              <a:off x="238125" y="2060625"/>
              <a:ext cx="2278125" cy="1593750"/>
            </a:xfrm>
            <a:custGeom>
              <a:rect b="b" l="l" r="r" t="t"/>
              <a:pathLst>
                <a:path extrusionOk="0" h="63750" w="91125">
                  <a:moveTo>
                    <a:pt x="36563" y="18188"/>
                  </a:moveTo>
                  <a:lnTo>
                    <a:pt x="60188" y="31875"/>
                  </a:lnTo>
                  <a:lnTo>
                    <a:pt x="36563" y="45563"/>
                  </a:lnTo>
                  <a:lnTo>
                    <a:pt x="36563" y="18188"/>
                  </a:lnTo>
                  <a:close/>
                  <a:moveTo>
                    <a:pt x="41063" y="0"/>
                  </a:moveTo>
                  <a:lnTo>
                    <a:pt x="30563" y="188"/>
                  </a:lnTo>
                  <a:lnTo>
                    <a:pt x="24375" y="375"/>
                  </a:lnTo>
                  <a:lnTo>
                    <a:pt x="18563" y="750"/>
                  </a:lnTo>
                  <a:lnTo>
                    <a:pt x="13500" y="1313"/>
                  </a:lnTo>
                  <a:lnTo>
                    <a:pt x="11625" y="1500"/>
                  </a:lnTo>
                  <a:lnTo>
                    <a:pt x="9938" y="1875"/>
                  </a:lnTo>
                  <a:lnTo>
                    <a:pt x="8625" y="2438"/>
                  </a:lnTo>
                  <a:lnTo>
                    <a:pt x="7313" y="3000"/>
                  </a:lnTo>
                  <a:lnTo>
                    <a:pt x="6000" y="3938"/>
                  </a:lnTo>
                  <a:lnTo>
                    <a:pt x="4875" y="4875"/>
                  </a:lnTo>
                  <a:lnTo>
                    <a:pt x="3938" y="6000"/>
                  </a:lnTo>
                  <a:lnTo>
                    <a:pt x="3188" y="7125"/>
                  </a:lnTo>
                  <a:lnTo>
                    <a:pt x="2438" y="8438"/>
                  </a:lnTo>
                  <a:lnTo>
                    <a:pt x="1875" y="9938"/>
                  </a:lnTo>
                  <a:lnTo>
                    <a:pt x="1313" y="12938"/>
                  </a:lnTo>
                  <a:lnTo>
                    <a:pt x="938" y="16313"/>
                  </a:lnTo>
                  <a:lnTo>
                    <a:pt x="563" y="20063"/>
                  </a:lnTo>
                  <a:lnTo>
                    <a:pt x="375" y="23625"/>
                  </a:lnTo>
                  <a:lnTo>
                    <a:pt x="0" y="29438"/>
                  </a:lnTo>
                  <a:lnTo>
                    <a:pt x="0" y="31875"/>
                  </a:lnTo>
                  <a:lnTo>
                    <a:pt x="0" y="34313"/>
                  </a:lnTo>
                  <a:lnTo>
                    <a:pt x="375" y="40125"/>
                  </a:lnTo>
                  <a:lnTo>
                    <a:pt x="563" y="43688"/>
                  </a:lnTo>
                  <a:lnTo>
                    <a:pt x="938" y="47438"/>
                  </a:lnTo>
                  <a:lnTo>
                    <a:pt x="1313" y="50813"/>
                  </a:lnTo>
                  <a:lnTo>
                    <a:pt x="1875" y="53813"/>
                  </a:lnTo>
                  <a:lnTo>
                    <a:pt x="2438" y="55125"/>
                  </a:lnTo>
                  <a:lnTo>
                    <a:pt x="3188" y="56625"/>
                  </a:lnTo>
                  <a:lnTo>
                    <a:pt x="3938" y="57750"/>
                  </a:lnTo>
                  <a:lnTo>
                    <a:pt x="4875" y="58875"/>
                  </a:lnTo>
                  <a:lnTo>
                    <a:pt x="6000" y="59813"/>
                  </a:lnTo>
                  <a:lnTo>
                    <a:pt x="7313" y="60750"/>
                  </a:lnTo>
                  <a:lnTo>
                    <a:pt x="8625" y="61313"/>
                  </a:lnTo>
                  <a:lnTo>
                    <a:pt x="9938" y="61875"/>
                  </a:lnTo>
                  <a:lnTo>
                    <a:pt x="11625" y="62250"/>
                  </a:lnTo>
                  <a:lnTo>
                    <a:pt x="13500" y="62438"/>
                  </a:lnTo>
                  <a:lnTo>
                    <a:pt x="18563" y="63000"/>
                  </a:lnTo>
                  <a:lnTo>
                    <a:pt x="24375" y="63375"/>
                  </a:lnTo>
                  <a:lnTo>
                    <a:pt x="30563" y="63563"/>
                  </a:lnTo>
                  <a:lnTo>
                    <a:pt x="41063" y="63750"/>
                  </a:lnTo>
                  <a:lnTo>
                    <a:pt x="50250" y="63750"/>
                  </a:lnTo>
                  <a:lnTo>
                    <a:pt x="60750" y="63563"/>
                  </a:lnTo>
                  <a:lnTo>
                    <a:pt x="66750" y="63375"/>
                  </a:lnTo>
                  <a:lnTo>
                    <a:pt x="72563" y="63000"/>
                  </a:lnTo>
                  <a:lnTo>
                    <a:pt x="77625" y="62438"/>
                  </a:lnTo>
                  <a:lnTo>
                    <a:pt x="79688" y="62250"/>
                  </a:lnTo>
                  <a:lnTo>
                    <a:pt x="81188" y="61875"/>
                  </a:lnTo>
                  <a:lnTo>
                    <a:pt x="82688" y="61313"/>
                  </a:lnTo>
                  <a:lnTo>
                    <a:pt x="84000" y="60750"/>
                  </a:lnTo>
                  <a:lnTo>
                    <a:pt x="85125" y="59813"/>
                  </a:lnTo>
                  <a:lnTo>
                    <a:pt x="86250" y="58875"/>
                  </a:lnTo>
                  <a:lnTo>
                    <a:pt x="87375" y="57750"/>
                  </a:lnTo>
                  <a:lnTo>
                    <a:pt x="88125" y="56625"/>
                  </a:lnTo>
                  <a:lnTo>
                    <a:pt x="88875" y="55125"/>
                  </a:lnTo>
                  <a:lnTo>
                    <a:pt x="89250" y="53813"/>
                  </a:lnTo>
                  <a:lnTo>
                    <a:pt x="89813" y="50813"/>
                  </a:lnTo>
                  <a:lnTo>
                    <a:pt x="90375" y="47438"/>
                  </a:lnTo>
                  <a:lnTo>
                    <a:pt x="90750" y="43688"/>
                  </a:lnTo>
                  <a:lnTo>
                    <a:pt x="90938" y="40125"/>
                  </a:lnTo>
                  <a:lnTo>
                    <a:pt x="91125" y="34313"/>
                  </a:lnTo>
                  <a:lnTo>
                    <a:pt x="91125" y="31875"/>
                  </a:lnTo>
                  <a:lnTo>
                    <a:pt x="91125" y="29438"/>
                  </a:lnTo>
                  <a:lnTo>
                    <a:pt x="90938" y="23625"/>
                  </a:lnTo>
                  <a:lnTo>
                    <a:pt x="90750" y="20063"/>
                  </a:lnTo>
                  <a:lnTo>
                    <a:pt x="90375" y="16313"/>
                  </a:lnTo>
                  <a:lnTo>
                    <a:pt x="89813" y="12938"/>
                  </a:lnTo>
                  <a:lnTo>
                    <a:pt x="89250" y="9938"/>
                  </a:lnTo>
                  <a:lnTo>
                    <a:pt x="88875" y="8438"/>
                  </a:lnTo>
                  <a:lnTo>
                    <a:pt x="88125" y="7125"/>
                  </a:lnTo>
                  <a:lnTo>
                    <a:pt x="87375" y="6000"/>
                  </a:lnTo>
                  <a:lnTo>
                    <a:pt x="86250" y="4875"/>
                  </a:lnTo>
                  <a:lnTo>
                    <a:pt x="85125" y="3938"/>
                  </a:lnTo>
                  <a:lnTo>
                    <a:pt x="84000" y="3000"/>
                  </a:lnTo>
                  <a:lnTo>
                    <a:pt x="82688" y="2438"/>
                  </a:lnTo>
                  <a:lnTo>
                    <a:pt x="81188" y="1875"/>
                  </a:lnTo>
                  <a:lnTo>
                    <a:pt x="79688" y="1500"/>
                  </a:lnTo>
                  <a:lnTo>
                    <a:pt x="77625" y="1313"/>
                  </a:lnTo>
                  <a:lnTo>
                    <a:pt x="72563" y="750"/>
                  </a:lnTo>
                  <a:lnTo>
                    <a:pt x="66750" y="375"/>
                  </a:lnTo>
                  <a:lnTo>
                    <a:pt x="60750" y="188"/>
                  </a:lnTo>
                  <a:lnTo>
                    <a:pt x="5025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3420925" y="2520000"/>
              <a:ext cx="623450" cy="1035950"/>
            </a:xfrm>
            <a:custGeom>
              <a:rect b="b" l="l" r="r" t="t"/>
              <a:pathLst>
                <a:path extrusionOk="0" h="41438" w="24938">
                  <a:moveTo>
                    <a:pt x="12376" y="6188"/>
                  </a:moveTo>
                  <a:lnTo>
                    <a:pt x="13313" y="6375"/>
                  </a:lnTo>
                  <a:lnTo>
                    <a:pt x="14063" y="6750"/>
                  </a:lnTo>
                  <a:lnTo>
                    <a:pt x="14626" y="7313"/>
                  </a:lnTo>
                  <a:lnTo>
                    <a:pt x="15188" y="8250"/>
                  </a:lnTo>
                  <a:lnTo>
                    <a:pt x="15376" y="9375"/>
                  </a:lnTo>
                  <a:lnTo>
                    <a:pt x="15751" y="10875"/>
                  </a:lnTo>
                  <a:lnTo>
                    <a:pt x="15938" y="14438"/>
                  </a:lnTo>
                  <a:lnTo>
                    <a:pt x="15938" y="27000"/>
                  </a:lnTo>
                  <a:lnTo>
                    <a:pt x="15751" y="30750"/>
                  </a:lnTo>
                  <a:lnTo>
                    <a:pt x="15376" y="32250"/>
                  </a:lnTo>
                  <a:lnTo>
                    <a:pt x="15188" y="33375"/>
                  </a:lnTo>
                  <a:lnTo>
                    <a:pt x="14626" y="34125"/>
                  </a:lnTo>
                  <a:lnTo>
                    <a:pt x="14063" y="34875"/>
                  </a:lnTo>
                  <a:lnTo>
                    <a:pt x="13313" y="35250"/>
                  </a:lnTo>
                  <a:lnTo>
                    <a:pt x="11626" y="35250"/>
                  </a:lnTo>
                  <a:lnTo>
                    <a:pt x="10876" y="34875"/>
                  </a:lnTo>
                  <a:lnTo>
                    <a:pt x="10313" y="34125"/>
                  </a:lnTo>
                  <a:lnTo>
                    <a:pt x="9938" y="33375"/>
                  </a:lnTo>
                  <a:lnTo>
                    <a:pt x="9563" y="32250"/>
                  </a:lnTo>
                  <a:lnTo>
                    <a:pt x="9376" y="30750"/>
                  </a:lnTo>
                  <a:lnTo>
                    <a:pt x="9188" y="27000"/>
                  </a:lnTo>
                  <a:lnTo>
                    <a:pt x="9188" y="14438"/>
                  </a:lnTo>
                  <a:lnTo>
                    <a:pt x="9376" y="10875"/>
                  </a:lnTo>
                  <a:lnTo>
                    <a:pt x="9563" y="9375"/>
                  </a:lnTo>
                  <a:lnTo>
                    <a:pt x="9938" y="8250"/>
                  </a:lnTo>
                  <a:lnTo>
                    <a:pt x="10313" y="7313"/>
                  </a:lnTo>
                  <a:lnTo>
                    <a:pt x="10876" y="6750"/>
                  </a:lnTo>
                  <a:lnTo>
                    <a:pt x="11626" y="6375"/>
                  </a:lnTo>
                  <a:lnTo>
                    <a:pt x="12376" y="6188"/>
                  </a:lnTo>
                  <a:close/>
                  <a:moveTo>
                    <a:pt x="12751" y="0"/>
                  </a:moveTo>
                  <a:lnTo>
                    <a:pt x="10501" y="188"/>
                  </a:lnTo>
                  <a:lnTo>
                    <a:pt x="8626" y="563"/>
                  </a:lnTo>
                  <a:lnTo>
                    <a:pt x="6938" y="1125"/>
                  </a:lnTo>
                  <a:lnTo>
                    <a:pt x="5438" y="1875"/>
                  </a:lnTo>
                  <a:lnTo>
                    <a:pt x="4126" y="2813"/>
                  </a:lnTo>
                  <a:lnTo>
                    <a:pt x="3001" y="4125"/>
                  </a:lnTo>
                  <a:lnTo>
                    <a:pt x="2063" y="5813"/>
                  </a:lnTo>
                  <a:lnTo>
                    <a:pt x="1313" y="7500"/>
                  </a:lnTo>
                  <a:lnTo>
                    <a:pt x="751" y="9750"/>
                  </a:lnTo>
                  <a:lnTo>
                    <a:pt x="376" y="12188"/>
                  </a:lnTo>
                  <a:lnTo>
                    <a:pt x="188" y="14813"/>
                  </a:lnTo>
                  <a:lnTo>
                    <a:pt x="1" y="18000"/>
                  </a:lnTo>
                  <a:lnTo>
                    <a:pt x="1" y="23625"/>
                  </a:lnTo>
                  <a:lnTo>
                    <a:pt x="1" y="26813"/>
                  </a:lnTo>
                  <a:lnTo>
                    <a:pt x="376" y="29438"/>
                  </a:lnTo>
                  <a:lnTo>
                    <a:pt x="751" y="31875"/>
                  </a:lnTo>
                  <a:lnTo>
                    <a:pt x="1126" y="33938"/>
                  </a:lnTo>
                  <a:lnTo>
                    <a:pt x="1876" y="35813"/>
                  </a:lnTo>
                  <a:lnTo>
                    <a:pt x="2626" y="37313"/>
                  </a:lnTo>
                  <a:lnTo>
                    <a:pt x="3751" y="38625"/>
                  </a:lnTo>
                  <a:lnTo>
                    <a:pt x="5063" y="39563"/>
                  </a:lnTo>
                  <a:lnTo>
                    <a:pt x="6563" y="40500"/>
                  </a:lnTo>
                  <a:lnTo>
                    <a:pt x="8251" y="41063"/>
                  </a:lnTo>
                  <a:lnTo>
                    <a:pt x="10126" y="41250"/>
                  </a:lnTo>
                  <a:lnTo>
                    <a:pt x="12376" y="41438"/>
                  </a:lnTo>
                  <a:lnTo>
                    <a:pt x="14626" y="41250"/>
                  </a:lnTo>
                  <a:lnTo>
                    <a:pt x="16688" y="41063"/>
                  </a:lnTo>
                  <a:lnTo>
                    <a:pt x="18376" y="40500"/>
                  </a:lnTo>
                  <a:lnTo>
                    <a:pt x="19876" y="39563"/>
                  </a:lnTo>
                  <a:lnTo>
                    <a:pt x="21001" y="38625"/>
                  </a:lnTo>
                  <a:lnTo>
                    <a:pt x="22126" y="37313"/>
                  </a:lnTo>
                  <a:lnTo>
                    <a:pt x="23063" y="35813"/>
                  </a:lnTo>
                  <a:lnTo>
                    <a:pt x="23626" y="33938"/>
                  </a:lnTo>
                  <a:lnTo>
                    <a:pt x="24188" y="31875"/>
                  </a:lnTo>
                  <a:lnTo>
                    <a:pt x="24563" y="29438"/>
                  </a:lnTo>
                  <a:lnTo>
                    <a:pt x="24751" y="26813"/>
                  </a:lnTo>
                  <a:lnTo>
                    <a:pt x="24938" y="23625"/>
                  </a:lnTo>
                  <a:lnTo>
                    <a:pt x="24938" y="18000"/>
                  </a:lnTo>
                  <a:lnTo>
                    <a:pt x="24751" y="14813"/>
                  </a:lnTo>
                  <a:lnTo>
                    <a:pt x="24563" y="12188"/>
                  </a:lnTo>
                  <a:lnTo>
                    <a:pt x="24188" y="9750"/>
                  </a:lnTo>
                  <a:lnTo>
                    <a:pt x="23626" y="7500"/>
                  </a:lnTo>
                  <a:lnTo>
                    <a:pt x="22876" y="5813"/>
                  </a:lnTo>
                  <a:lnTo>
                    <a:pt x="22126" y="4313"/>
                  </a:lnTo>
                  <a:lnTo>
                    <a:pt x="21001" y="3000"/>
                  </a:lnTo>
                  <a:lnTo>
                    <a:pt x="19688" y="1875"/>
                  </a:lnTo>
                  <a:lnTo>
                    <a:pt x="18376" y="1125"/>
                  </a:lnTo>
                  <a:lnTo>
                    <a:pt x="16688" y="563"/>
                  </a:lnTo>
                  <a:lnTo>
                    <a:pt x="14813" y="188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6786550" y="2524675"/>
              <a:ext cx="595325" cy="1031275"/>
            </a:xfrm>
            <a:custGeom>
              <a:rect b="b" l="l" r="r" t="t"/>
              <a:pathLst>
                <a:path extrusionOk="0" h="41251" w="23813">
                  <a:moveTo>
                    <a:pt x="12751" y="6001"/>
                  </a:moveTo>
                  <a:lnTo>
                    <a:pt x="13313" y="6188"/>
                  </a:lnTo>
                  <a:lnTo>
                    <a:pt x="13688" y="6376"/>
                  </a:lnTo>
                  <a:lnTo>
                    <a:pt x="14063" y="6751"/>
                  </a:lnTo>
                  <a:lnTo>
                    <a:pt x="14438" y="7313"/>
                  </a:lnTo>
                  <a:lnTo>
                    <a:pt x="14813" y="7876"/>
                  </a:lnTo>
                  <a:lnTo>
                    <a:pt x="15001" y="9563"/>
                  </a:lnTo>
                  <a:lnTo>
                    <a:pt x="15376" y="12001"/>
                  </a:lnTo>
                  <a:lnTo>
                    <a:pt x="15376" y="15376"/>
                  </a:lnTo>
                  <a:lnTo>
                    <a:pt x="15376" y="18376"/>
                  </a:lnTo>
                  <a:lnTo>
                    <a:pt x="8813" y="18376"/>
                  </a:lnTo>
                  <a:lnTo>
                    <a:pt x="8813" y="15376"/>
                  </a:lnTo>
                  <a:lnTo>
                    <a:pt x="8813" y="12001"/>
                  </a:lnTo>
                  <a:lnTo>
                    <a:pt x="9001" y="9563"/>
                  </a:lnTo>
                  <a:lnTo>
                    <a:pt x="9376" y="7876"/>
                  </a:lnTo>
                  <a:lnTo>
                    <a:pt x="9938" y="6751"/>
                  </a:lnTo>
                  <a:lnTo>
                    <a:pt x="10313" y="6376"/>
                  </a:lnTo>
                  <a:lnTo>
                    <a:pt x="10688" y="6188"/>
                  </a:lnTo>
                  <a:lnTo>
                    <a:pt x="11438" y="6001"/>
                  </a:lnTo>
                  <a:close/>
                  <a:moveTo>
                    <a:pt x="10688" y="1"/>
                  </a:moveTo>
                  <a:lnTo>
                    <a:pt x="9188" y="188"/>
                  </a:lnTo>
                  <a:lnTo>
                    <a:pt x="7688" y="563"/>
                  </a:lnTo>
                  <a:lnTo>
                    <a:pt x="6563" y="938"/>
                  </a:lnTo>
                  <a:lnTo>
                    <a:pt x="5438" y="1501"/>
                  </a:lnTo>
                  <a:lnTo>
                    <a:pt x="4313" y="2251"/>
                  </a:lnTo>
                  <a:lnTo>
                    <a:pt x="3563" y="3001"/>
                  </a:lnTo>
                  <a:lnTo>
                    <a:pt x="2813" y="4126"/>
                  </a:lnTo>
                  <a:lnTo>
                    <a:pt x="2063" y="5063"/>
                  </a:lnTo>
                  <a:lnTo>
                    <a:pt x="1501" y="6376"/>
                  </a:lnTo>
                  <a:lnTo>
                    <a:pt x="1126" y="7876"/>
                  </a:lnTo>
                  <a:lnTo>
                    <a:pt x="751" y="9376"/>
                  </a:lnTo>
                  <a:lnTo>
                    <a:pt x="188" y="12938"/>
                  </a:lnTo>
                  <a:lnTo>
                    <a:pt x="1" y="17251"/>
                  </a:lnTo>
                  <a:lnTo>
                    <a:pt x="1" y="24188"/>
                  </a:lnTo>
                  <a:lnTo>
                    <a:pt x="188" y="28313"/>
                  </a:lnTo>
                  <a:lnTo>
                    <a:pt x="563" y="31688"/>
                  </a:lnTo>
                  <a:lnTo>
                    <a:pt x="938" y="33188"/>
                  </a:lnTo>
                  <a:lnTo>
                    <a:pt x="1501" y="34688"/>
                  </a:lnTo>
                  <a:lnTo>
                    <a:pt x="2063" y="36001"/>
                  </a:lnTo>
                  <a:lnTo>
                    <a:pt x="2626" y="37126"/>
                  </a:lnTo>
                  <a:lnTo>
                    <a:pt x="3376" y="38063"/>
                  </a:lnTo>
                  <a:lnTo>
                    <a:pt x="4313" y="38813"/>
                  </a:lnTo>
                  <a:lnTo>
                    <a:pt x="5251" y="39563"/>
                  </a:lnTo>
                  <a:lnTo>
                    <a:pt x="6376" y="40126"/>
                  </a:lnTo>
                  <a:lnTo>
                    <a:pt x="7501" y="40688"/>
                  </a:lnTo>
                  <a:lnTo>
                    <a:pt x="8813" y="40876"/>
                  </a:lnTo>
                  <a:lnTo>
                    <a:pt x="10313" y="41063"/>
                  </a:lnTo>
                  <a:lnTo>
                    <a:pt x="12001" y="41251"/>
                  </a:lnTo>
                  <a:lnTo>
                    <a:pt x="14626" y="41063"/>
                  </a:lnTo>
                  <a:lnTo>
                    <a:pt x="16876" y="40501"/>
                  </a:lnTo>
                  <a:lnTo>
                    <a:pt x="18938" y="39751"/>
                  </a:lnTo>
                  <a:lnTo>
                    <a:pt x="19688" y="39188"/>
                  </a:lnTo>
                  <a:lnTo>
                    <a:pt x="20438" y="38438"/>
                  </a:lnTo>
                  <a:lnTo>
                    <a:pt x="21188" y="37688"/>
                  </a:lnTo>
                  <a:lnTo>
                    <a:pt x="21938" y="36938"/>
                  </a:lnTo>
                  <a:lnTo>
                    <a:pt x="22313" y="36001"/>
                  </a:lnTo>
                  <a:lnTo>
                    <a:pt x="22876" y="35063"/>
                  </a:lnTo>
                  <a:lnTo>
                    <a:pt x="23063" y="33938"/>
                  </a:lnTo>
                  <a:lnTo>
                    <a:pt x="23438" y="32813"/>
                  </a:lnTo>
                  <a:lnTo>
                    <a:pt x="23626" y="30188"/>
                  </a:lnTo>
                  <a:lnTo>
                    <a:pt x="23438" y="28688"/>
                  </a:lnTo>
                  <a:lnTo>
                    <a:pt x="15751" y="28313"/>
                  </a:lnTo>
                  <a:lnTo>
                    <a:pt x="15563" y="31501"/>
                  </a:lnTo>
                  <a:lnTo>
                    <a:pt x="15188" y="32626"/>
                  </a:lnTo>
                  <a:lnTo>
                    <a:pt x="15001" y="33563"/>
                  </a:lnTo>
                  <a:lnTo>
                    <a:pt x="14438" y="34126"/>
                  </a:lnTo>
                  <a:lnTo>
                    <a:pt x="13876" y="34688"/>
                  </a:lnTo>
                  <a:lnTo>
                    <a:pt x="13126" y="35063"/>
                  </a:lnTo>
                  <a:lnTo>
                    <a:pt x="11438" y="35063"/>
                  </a:lnTo>
                  <a:lnTo>
                    <a:pt x="10876" y="34876"/>
                  </a:lnTo>
                  <a:lnTo>
                    <a:pt x="10313" y="34688"/>
                  </a:lnTo>
                  <a:lnTo>
                    <a:pt x="9938" y="34126"/>
                  </a:lnTo>
                  <a:lnTo>
                    <a:pt x="9563" y="33751"/>
                  </a:lnTo>
                  <a:lnTo>
                    <a:pt x="9376" y="33001"/>
                  </a:lnTo>
                  <a:lnTo>
                    <a:pt x="9001" y="31501"/>
                  </a:lnTo>
                  <a:lnTo>
                    <a:pt x="8813" y="29063"/>
                  </a:lnTo>
                  <a:lnTo>
                    <a:pt x="8813" y="25688"/>
                  </a:lnTo>
                  <a:lnTo>
                    <a:pt x="8813" y="23626"/>
                  </a:lnTo>
                  <a:lnTo>
                    <a:pt x="23813" y="23626"/>
                  </a:lnTo>
                  <a:lnTo>
                    <a:pt x="23813" y="16876"/>
                  </a:lnTo>
                  <a:lnTo>
                    <a:pt x="23813" y="13876"/>
                  </a:lnTo>
                  <a:lnTo>
                    <a:pt x="23626" y="11063"/>
                  </a:lnTo>
                  <a:lnTo>
                    <a:pt x="23251" y="8813"/>
                  </a:lnTo>
                  <a:lnTo>
                    <a:pt x="22876" y="6938"/>
                  </a:lnTo>
                  <a:lnTo>
                    <a:pt x="22126" y="5251"/>
                  </a:lnTo>
                  <a:lnTo>
                    <a:pt x="21376" y="3751"/>
                  </a:lnTo>
                  <a:lnTo>
                    <a:pt x="20438" y="2626"/>
                  </a:lnTo>
                  <a:lnTo>
                    <a:pt x="19313" y="1688"/>
                  </a:lnTo>
                  <a:lnTo>
                    <a:pt x="18001" y="938"/>
                  </a:lnTo>
                  <a:lnTo>
                    <a:pt x="16313" y="376"/>
                  </a:lnTo>
                  <a:lnTo>
                    <a:pt x="14438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2741250" y="2173125"/>
              <a:ext cx="735950" cy="1368750"/>
            </a:xfrm>
            <a:custGeom>
              <a:rect b="b" l="l" r="r" t="t"/>
              <a:pathLst>
                <a:path extrusionOk="0" h="54750" w="29438">
                  <a:moveTo>
                    <a:pt x="0" y="0"/>
                  </a:moveTo>
                  <a:lnTo>
                    <a:pt x="10313" y="36938"/>
                  </a:lnTo>
                  <a:lnTo>
                    <a:pt x="10313" y="54750"/>
                  </a:lnTo>
                  <a:lnTo>
                    <a:pt x="19125" y="54750"/>
                  </a:lnTo>
                  <a:lnTo>
                    <a:pt x="19125" y="36938"/>
                  </a:lnTo>
                  <a:lnTo>
                    <a:pt x="29438" y="0"/>
                  </a:lnTo>
                  <a:lnTo>
                    <a:pt x="20625" y="0"/>
                  </a:lnTo>
                  <a:lnTo>
                    <a:pt x="16875" y="16875"/>
                  </a:lnTo>
                  <a:lnTo>
                    <a:pt x="15563" y="23063"/>
                  </a:lnTo>
                  <a:lnTo>
                    <a:pt x="14813" y="27375"/>
                  </a:lnTo>
                  <a:lnTo>
                    <a:pt x="14625" y="27375"/>
                  </a:lnTo>
                  <a:lnTo>
                    <a:pt x="13688" y="22500"/>
                  </a:lnTo>
                  <a:lnTo>
                    <a:pt x="12563" y="16688"/>
                  </a:lnTo>
                  <a:lnTo>
                    <a:pt x="900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4"/>
            <p:cNvSpPr/>
            <p:nvPr/>
          </p:nvSpPr>
          <p:spPr>
            <a:xfrm>
              <a:off x="4161550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3001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5314675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2813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4"/>
            <p:cNvSpPr/>
            <p:nvPr/>
          </p:nvSpPr>
          <p:spPr>
            <a:xfrm>
              <a:off x="4714675" y="2173125"/>
              <a:ext cx="665650" cy="1368750"/>
            </a:xfrm>
            <a:custGeom>
              <a:rect b="b" l="l" r="r" t="t"/>
              <a:pathLst>
                <a:path extrusionOk="0" h="54750" w="26626">
                  <a:moveTo>
                    <a:pt x="1" y="0"/>
                  </a:moveTo>
                  <a:lnTo>
                    <a:pt x="1" y="7313"/>
                  </a:lnTo>
                  <a:lnTo>
                    <a:pt x="8813" y="7313"/>
                  </a:lnTo>
                  <a:lnTo>
                    <a:pt x="8813" y="54750"/>
                  </a:lnTo>
                  <a:lnTo>
                    <a:pt x="17626" y="54750"/>
                  </a:lnTo>
                  <a:lnTo>
                    <a:pt x="17626" y="7313"/>
                  </a:lnTo>
                  <a:lnTo>
                    <a:pt x="26626" y="7313"/>
                  </a:lnTo>
                  <a:lnTo>
                    <a:pt x="26626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4"/>
            <p:cNvSpPr/>
            <p:nvPr/>
          </p:nvSpPr>
          <p:spPr>
            <a:xfrm>
              <a:off x="6060000" y="2121550"/>
              <a:ext cx="628125" cy="1434400"/>
            </a:xfrm>
            <a:custGeom>
              <a:rect b="b" l="l" r="r" t="t"/>
              <a:pathLst>
                <a:path extrusionOk="0" h="57376" w="25125">
                  <a:moveTo>
                    <a:pt x="12563" y="22313"/>
                  </a:moveTo>
                  <a:lnTo>
                    <a:pt x="13125" y="22501"/>
                  </a:lnTo>
                  <a:lnTo>
                    <a:pt x="13688" y="22688"/>
                  </a:lnTo>
                  <a:lnTo>
                    <a:pt x="14250" y="23063"/>
                  </a:lnTo>
                  <a:lnTo>
                    <a:pt x="14625" y="23438"/>
                  </a:lnTo>
                  <a:lnTo>
                    <a:pt x="15000" y="24188"/>
                  </a:lnTo>
                  <a:lnTo>
                    <a:pt x="15375" y="24938"/>
                  </a:lnTo>
                  <a:lnTo>
                    <a:pt x="15750" y="27001"/>
                  </a:lnTo>
                  <a:lnTo>
                    <a:pt x="15938" y="30188"/>
                  </a:lnTo>
                  <a:lnTo>
                    <a:pt x="15938" y="34313"/>
                  </a:lnTo>
                  <a:lnTo>
                    <a:pt x="15938" y="39376"/>
                  </a:lnTo>
                  <a:lnTo>
                    <a:pt x="15938" y="43313"/>
                  </a:lnTo>
                  <a:lnTo>
                    <a:pt x="15750" y="46313"/>
                  </a:lnTo>
                  <a:lnTo>
                    <a:pt x="15188" y="48376"/>
                  </a:lnTo>
                  <a:lnTo>
                    <a:pt x="14813" y="49126"/>
                  </a:lnTo>
                  <a:lnTo>
                    <a:pt x="14438" y="49876"/>
                  </a:lnTo>
                  <a:lnTo>
                    <a:pt x="14063" y="50251"/>
                  </a:lnTo>
                  <a:lnTo>
                    <a:pt x="13500" y="50626"/>
                  </a:lnTo>
                  <a:lnTo>
                    <a:pt x="12938" y="50813"/>
                  </a:lnTo>
                  <a:lnTo>
                    <a:pt x="11063" y="50813"/>
                  </a:lnTo>
                  <a:lnTo>
                    <a:pt x="10125" y="50251"/>
                  </a:lnTo>
                  <a:lnTo>
                    <a:pt x="9188" y="49688"/>
                  </a:lnTo>
                  <a:lnTo>
                    <a:pt x="8625" y="48751"/>
                  </a:lnTo>
                  <a:lnTo>
                    <a:pt x="8625" y="26063"/>
                  </a:lnTo>
                  <a:lnTo>
                    <a:pt x="9188" y="24563"/>
                  </a:lnTo>
                  <a:lnTo>
                    <a:pt x="10125" y="23438"/>
                  </a:lnTo>
                  <a:lnTo>
                    <a:pt x="10688" y="23063"/>
                  </a:lnTo>
                  <a:lnTo>
                    <a:pt x="11250" y="22688"/>
                  </a:lnTo>
                  <a:lnTo>
                    <a:pt x="12000" y="22501"/>
                  </a:lnTo>
                  <a:lnTo>
                    <a:pt x="12563" y="22313"/>
                  </a:lnTo>
                  <a:close/>
                  <a:moveTo>
                    <a:pt x="0" y="1"/>
                  </a:moveTo>
                  <a:lnTo>
                    <a:pt x="0" y="56813"/>
                  </a:lnTo>
                  <a:lnTo>
                    <a:pt x="7313" y="56813"/>
                  </a:lnTo>
                  <a:lnTo>
                    <a:pt x="8250" y="52876"/>
                  </a:lnTo>
                  <a:lnTo>
                    <a:pt x="8438" y="52876"/>
                  </a:lnTo>
                  <a:lnTo>
                    <a:pt x="9000" y="53813"/>
                  </a:lnTo>
                  <a:lnTo>
                    <a:pt x="9750" y="54751"/>
                  </a:lnTo>
                  <a:lnTo>
                    <a:pt x="10688" y="55501"/>
                  </a:lnTo>
                  <a:lnTo>
                    <a:pt x="11625" y="56063"/>
                  </a:lnTo>
                  <a:lnTo>
                    <a:pt x="12563" y="56626"/>
                  </a:lnTo>
                  <a:lnTo>
                    <a:pt x="13875" y="57001"/>
                  </a:lnTo>
                  <a:lnTo>
                    <a:pt x="15000" y="57188"/>
                  </a:lnTo>
                  <a:lnTo>
                    <a:pt x="16125" y="57376"/>
                  </a:lnTo>
                  <a:lnTo>
                    <a:pt x="17250" y="57188"/>
                  </a:lnTo>
                  <a:lnTo>
                    <a:pt x="18375" y="57001"/>
                  </a:lnTo>
                  <a:lnTo>
                    <a:pt x="19313" y="56813"/>
                  </a:lnTo>
                  <a:lnTo>
                    <a:pt x="20250" y="56251"/>
                  </a:lnTo>
                  <a:lnTo>
                    <a:pt x="21000" y="55688"/>
                  </a:lnTo>
                  <a:lnTo>
                    <a:pt x="21750" y="54938"/>
                  </a:lnTo>
                  <a:lnTo>
                    <a:pt x="22313" y="54188"/>
                  </a:lnTo>
                  <a:lnTo>
                    <a:pt x="22875" y="53063"/>
                  </a:lnTo>
                  <a:lnTo>
                    <a:pt x="23438" y="51938"/>
                  </a:lnTo>
                  <a:lnTo>
                    <a:pt x="23813" y="50626"/>
                  </a:lnTo>
                  <a:lnTo>
                    <a:pt x="24563" y="47813"/>
                  </a:lnTo>
                  <a:lnTo>
                    <a:pt x="24938" y="44063"/>
                  </a:lnTo>
                  <a:lnTo>
                    <a:pt x="25125" y="39938"/>
                  </a:lnTo>
                  <a:lnTo>
                    <a:pt x="25125" y="33751"/>
                  </a:lnTo>
                  <a:lnTo>
                    <a:pt x="24938" y="30563"/>
                  </a:lnTo>
                  <a:lnTo>
                    <a:pt x="24938" y="27751"/>
                  </a:lnTo>
                  <a:lnTo>
                    <a:pt x="24563" y="25313"/>
                  </a:lnTo>
                  <a:lnTo>
                    <a:pt x="24188" y="23251"/>
                  </a:lnTo>
                  <a:lnTo>
                    <a:pt x="23813" y="21376"/>
                  </a:lnTo>
                  <a:lnTo>
                    <a:pt x="23250" y="19876"/>
                  </a:lnTo>
                  <a:lnTo>
                    <a:pt x="22500" y="18751"/>
                  </a:lnTo>
                  <a:lnTo>
                    <a:pt x="21563" y="17626"/>
                  </a:lnTo>
                  <a:lnTo>
                    <a:pt x="20625" y="16876"/>
                  </a:lnTo>
                  <a:lnTo>
                    <a:pt x="19500" y="16501"/>
                  </a:lnTo>
                  <a:lnTo>
                    <a:pt x="18188" y="16126"/>
                  </a:lnTo>
                  <a:lnTo>
                    <a:pt x="16688" y="15938"/>
                  </a:lnTo>
                  <a:lnTo>
                    <a:pt x="15375" y="16126"/>
                  </a:lnTo>
                  <a:lnTo>
                    <a:pt x="14250" y="16313"/>
                  </a:lnTo>
                  <a:lnTo>
                    <a:pt x="13125" y="16876"/>
                  </a:lnTo>
                  <a:lnTo>
                    <a:pt x="12000" y="17438"/>
                  </a:lnTo>
                  <a:lnTo>
                    <a:pt x="10875" y="18188"/>
                  </a:lnTo>
                  <a:lnTo>
                    <a:pt x="10125" y="18938"/>
                  </a:lnTo>
                  <a:lnTo>
                    <a:pt x="9375" y="20063"/>
                  </a:lnTo>
                  <a:lnTo>
                    <a:pt x="8625" y="21001"/>
                  </a:lnTo>
                  <a:lnTo>
                    <a:pt x="8625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60" name="Google Shape;360;p34"/>
          <p:cNvCxnSpPr/>
          <p:nvPr/>
        </p:nvCxnSpPr>
        <p:spPr>
          <a:xfrm>
            <a:off x="8239300" y="4803550"/>
            <a:ext cx="0" cy="126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 1">
  <p:cSld name="Blank - Title_1_1_3_1_1_1_1">
    <p:bg>
      <p:bgPr>
        <a:solidFill>
          <a:srgbClr val="FBBC04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3" name="Google Shape;363;p3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35"/>
          <p:cNvSpPr/>
          <p:nvPr/>
        </p:nvSpPr>
        <p:spPr>
          <a:xfrm>
            <a:off x="35563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5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6" name="Google Shape;366;p35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67" name="Google Shape;367;p3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68" name="Google Shape;368;p3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 1">
  <p:cSld name="CUSTOM_2_1_1">
    <p:bg>
      <p:bgPr>
        <a:solidFill>
          <a:srgbClr val="FFFFFF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36"/>
          <p:cNvPicPr preferRelativeResize="0"/>
          <p:nvPr/>
        </p:nvPicPr>
        <p:blipFill rotWithShape="1">
          <a:blip r:embed="rId2">
            <a:alphaModFix/>
          </a:blip>
          <a:srcRect b="0" l="0" r="-4482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6"/>
          <p:cNvSpPr txBox="1"/>
          <p:nvPr>
            <p:ph idx="1" type="subTitle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7" name="Google Shape;377;p36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8" name="Google Shape;378;p36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6"/>
          <p:cNvSpPr txBox="1"/>
          <p:nvPr>
            <p:ph idx="2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AA0A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 1">
  <p:cSld name="TITLE_2_1_2_1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3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3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4" name="Google Shape;384;p37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385" name="Google Shape;385;p37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6" name="Google Shape;386;p37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387" name="Google Shape;387;p3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88" name="Google Shape;388;p3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 1">
  <p:cSld name="TITLE_2_2_1_1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8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396" name="Google Shape;396;p38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7" name="Google Shape;397;p3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3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0" name="Google Shape;400;p38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01" name="Google Shape;401;p3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02" name="Google Shape;402;p3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 1">
  <p:cSld name="TITLE_2_1_1_2_1_1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3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1" name="Google Shape;411;p3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2" name="Google Shape;412;p3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13" name="Google Shape;413;p3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4" name="Google Shape;414;p3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15" name="Google Shape;415;p3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16" name="Google Shape;416;p3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 1">
  <p:cSld name="TITLE_2_1_1_1_1_1_1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4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4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6" name="Google Shape;426;p40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27" name="Google Shape;427;p40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8" name="Google Shape;428;p40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29" name="Google Shape;429;p4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30" name="Google Shape;430;p4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">
  <p:cSld name="CUSTOM_2_1">
    <p:bg>
      <p:bgPr>
        <a:solidFill>
          <a:srgbClr val="FFFFFF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b="0" l="0" r="-4481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s Cover Slide">
  <p:cSld name="CUSTOM_3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11720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Marketing Platform Cover Slide">
  <p:cSld name="CUSTOM_2_2">
    <p:bg>
      <p:bgPr>
        <a:solidFill>
          <a:srgbClr val="FFFFFF"/>
        </a:solid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26566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 Manager Cover Slide">
  <p:cSld name="CUSTOM_2_2_1">
    <p:bg>
      <p:bgPr>
        <a:solidFill>
          <a:srgbClr val="FFFFFF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0361" y="245475"/>
            <a:ext cx="2041351" cy="3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2 1">
  <p:cSld name="TITLE_2_2_1_2">
    <p:bg>
      <p:bgPr>
        <a:solidFill>
          <a:srgbClr val="E1E8D7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4"/>
          <p:cNvSpPr txBox="1"/>
          <p:nvPr>
            <p:ph type="ctrTitle"/>
          </p:nvPr>
        </p:nvSpPr>
        <p:spPr>
          <a:xfrm>
            <a:off x="293408" y="1243584"/>
            <a:ext cx="8485500" cy="204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9600"/>
              <a:buFont typeface="Google Sans Medium"/>
              <a:buNone/>
              <a:defRPr sz="96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  <p:sp>
        <p:nvSpPr>
          <p:cNvPr id="444" name="Google Shape;444;p44"/>
          <p:cNvSpPr txBox="1"/>
          <p:nvPr>
            <p:ph idx="1" type="subTitle"/>
          </p:nvPr>
        </p:nvSpPr>
        <p:spPr>
          <a:xfrm>
            <a:off x="293408" y="352044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55624C"/>
              </a:buClr>
              <a:buSzPts val="3400"/>
              <a:buFont typeface="Google Sans"/>
              <a:buNone/>
              <a:defRPr sz="3400">
                <a:solidFill>
                  <a:srgbClr val="55624C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5" name="Google Shape;445;p44"/>
          <p:cNvSpPr txBox="1"/>
          <p:nvPr>
            <p:ph idx="2" type="subTitle"/>
          </p:nvPr>
        </p:nvSpPr>
        <p:spPr>
          <a:xfrm>
            <a:off x="2926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46" name="Google Shape;446;p44"/>
          <p:cNvSpPr txBox="1"/>
          <p:nvPr>
            <p:ph idx="3" type="subTitle"/>
          </p:nvPr>
        </p:nvSpPr>
        <p:spPr>
          <a:xfrm>
            <a:off x="22360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47" name="Google Shape;447;p44"/>
          <p:cNvSpPr txBox="1"/>
          <p:nvPr>
            <p:ph idx="4" type="subTitle"/>
          </p:nvPr>
        </p:nvSpPr>
        <p:spPr>
          <a:xfrm>
            <a:off x="41794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48" name="Google Shape;448;p44"/>
          <p:cNvSpPr txBox="1"/>
          <p:nvPr>
            <p:ph idx="5" type="subTitle"/>
          </p:nvPr>
        </p:nvSpPr>
        <p:spPr>
          <a:xfrm>
            <a:off x="61228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lue">
  <p:cSld name="TITLE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" name="Google Shape;43;p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45" name="Google Shape;45;p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6" name="Google Shape;46;p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Blue">
  <p:cSld name="TITLE_2_3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4" name="Google Shape;54;p7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" name="Google Shape;55;p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57" name="Google Shape;57;p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58" name="Google Shape;58;p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7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Blue">
  <p:cSld name="TITLE_2_3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8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" name="Google Shape;68;p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" name="Google Shape;69;p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0" name="Google Shape;70;p8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71" name="Google Shape;71;p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72" name="Google Shape;72;p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80" name="Google Shape;80;p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Yellow">
  <p:cSld name="CUSTOM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8" name="Google Shape;88;p10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9" name="Google Shape;89;p10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0" name="Google Shape;90;p1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91" name="Google Shape;9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Google Shape;8;p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loud.google.com/document-ai/docs/file-types" TargetMode="External"/><Relationship Id="rId4" Type="http://schemas.openxmlformats.org/officeDocument/2006/relationships/hyperlink" Target="https://cloud.google.com/document-ai/docs/splitters" TargetMode="External"/><Relationship Id="rId9" Type="http://schemas.openxmlformats.org/officeDocument/2006/relationships/hyperlink" Target="https://cloud.google.com/document-ai/docs/processors-list#expandable-72" TargetMode="External"/><Relationship Id="rId5" Type="http://schemas.openxmlformats.org/officeDocument/2006/relationships/hyperlink" Target="https://cloud.google.com/document-ai/docs/workbench/build-custom-classification-processor" TargetMode="External"/><Relationship Id="rId6" Type="http://schemas.openxmlformats.org/officeDocument/2006/relationships/hyperlink" Target="https://cloud.google.com/document-ai/docs/processors-list#processor_invoice-processor" TargetMode="External"/><Relationship Id="rId7" Type="http://schemas.openxmlformats.org/officeDocument/2006/relationships/hyperlink" Target="https://cloud.google.com/translate/docs/languages" TargetMode="External"/><Relationship Id="rId8" Type="http://schemas.openxmlformats.org/officeDocument/2006/relationships/hyperlink" Target="https://cloud.google.com/document-ai#section-2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A"/>
        </a:soli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5"/>
          <p:cNvSpPr txBox="1"/>
          <p:nvPr/>
        </p:nvSpPr>
        <p:spPr>
          <a:xfrm>
            <a:off x="3774551" y="1263975"/>
            <a:ext cx="4288500" cy="22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Introduction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Topic 1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Topic 2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Next Steps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Q&amp;A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54" name="Google Shape;454;p45"/>
          <p:cNvSpPr txBox="1"/>
          <p:nvPr/>
        </p:nvSpPr>
        <p:spPr>
          <a:xfrm>
            <a:off x="3357250" y="1263975"/>
            <a:ext cx="417300" cy="22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957D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01</a:t>
            </a:r>
            <a:endParaRPr sz="1600">
              <a:solidFill>
                <a:srgbClr val="0957D0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957D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02</a:t>
            </a:r>
            <a:endParaRPr sz="1600">
              <a:solidFill>
                <a:srgbClr val="0957D0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957D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03</a:t>
            </a:r>
            <a:endParaRPr sz="1600">
              <a:solidFill>
                <a:srgbClr val="0957D0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957D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04</a:t>
            </a:r>
            <a:endParaRPr sz="1600">
              <a:solidFill>
                <a:srgbClr val="0957D0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0957D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05</a:t>
            </a:r>
            <a:endParaRPr sz="1600">
              <a:solidFill>
                <a:srgbClr val="0957D0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55" name="Google Shape;455;p45"/>
          <p:cNvSpPr txBox="1"/>
          <p:nvPr/>
        </p:nvSpPr>
        <p:spPr>
          <a:xfrm>
            <a:off x="457200" y="1074125"/>
            <a:ext cx="2653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Agenda</a:t>
            </a:r>
            <a:endParaRPr sz="38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4"/>
          <p:cNvSpPr txBox="1"/>
          <p:nvPr/>
        </p:nvSpPr>
        <p:spPr>
          <a:xfrm>
            <a:off x="467700" y="1206150"/>
            <a:ext cx="2475000" cy="3480900"/>
          </a:xfrm>
          <a:prstGeom prst="rect">
            <a:avLst/>
          </a:prstGeom>
          <a:solidFill>
            <a:srgbClr val="E1E8D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English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Spanish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Dutch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German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Italian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French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Czech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Danish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Polish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Swedish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Portuguese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6" name="Google Shape;506;p54"/>
          <p:cNvSpPr txBox="1"/>
          <p:nvPr/>
        </p:nvSpPr>
        <p:spPr>
          <a:xfrm>
            <a:off x="251575" y="114475"/>
            <a:ext cx="8401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GEP Language requirements</a:t>
            </a:r>
            <a:endParaRPr sz="30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7" name="Google Shape;507;p54"/>
          <p:cNvSpPr txBox="1"/>
          <p:nvPr/>
        </p:nvSpPr>
        <p:spPr>
          <a:xfrm>
            <a:off x="2362650" y="1206150"/>
            <a:ext cx="2900400" cy="3480900"/>
          </a:xfrm>
          <a:prstGeom prst="rect">
            <a:avLst/>
          </a:prstGeom>
          <a:solidFill>
            <a:srgbClr val="E1E8D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400"/>
              <a:buFont typeface="Calibri"/>
              <a:buAutoNum type="alphaLcPeriod" startAt="12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LATAM SPANISH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 startAt="12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Chinese Simplified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 startAt="12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Chinese Traditional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 startAt="12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Japanese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 startAt="12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Korean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1054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 startAt="12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Norwegian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8" name="Google Shape;508;p54"/>
          <p:cNvSpPr txBox="1"/>
          <p:nvPr/>
        </p:nvSpPr>
        <p:spPr>
          <a:xfrm>
            <a:off x="454800" y="819425"/>
            <a:ext cx="4808100" cy="3867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Invoice OCR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9" name="Google Shape;509;p54"/>
          <p:cNvSpPr txBox="1"/>
          <p:nvPr/>
        </p:nvSpPr>
        <p:spPr>
          <a:xfrm>
            <a:off x="5563175" y="1176925"/>
            <a:ext cx="2900400" cy="34809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English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French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German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Portuguese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Chinese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lphaL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Spanish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0" name="Google Shape;510;p54"/>
          <p:cNvSpPr txBox="1"/>
          <p:nvPr/>
        </p:nvSpPr>
        <p:spPr>
          <a:xfrm>
            <a:off x="5563175" y="790225"/>
            <a:ext cx="2900400" cy="3867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Contracts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A"/>
        </a:solid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6"/>
          <p:cNvSpPr txBox="1"/>
          <p:nvPr/>
        </p:nvSpPr>
        <p:spPr>
          <a:xfrm>
            <a:off x="553650" y="1221450"/>
            <a:ext cx="8036700" cy="3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1200"/>
              <a:buFont typeface="Noto Sans Symbols"/>
              <a:buAutoNum type="arabicPeriod"/>
            </a:pPr>
            <a:r>
              <a:rPr lang="en" sz="1200">
                <a:solidFill>
                  <a:srgbClr val="70AD47"/>
                </a:solidFill>
              </a:rPr>
              <a:t>Supports file formats: TIF, GIF, PNG, JPG, JPEG, PDF</a:t>
            </a:r>
            <a:endParaRPr sz="1200">
              <a:solidFill>
                <a:srgbClr val="70AD4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74EA7"/>
                </a:solidFill>
              </a:rPr>
              <a:t>DocAI - Invoice parser will be able to support all the above formats and some more (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https://cloud.google.com/document-ai/docs/file-types</a:t>
            </a:r>
            <a:r>
              <a:rPr lang="en" sz="1200">
                <a:solidFill>
                  <a:srgbClr val="674EA7"/>
                </a:solidFill>
              </a:rPr>
              <a:t>)</a:t>
            </a:r>
            <a:endParaRPr sz="1200">
              <a:solidFill>
                <a:srgbClr val="674EA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74EA7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1200"/>
              <a:buFont typeface="Noto Sans Symbols"/>
              <a:buAutoNum type="arabicPeriod"/>
            </a:pPr>
            <a:r>
              <a:rPr lang="en" sz="1200">
                <a:solidFill>
                  <a:srgbClr val="70AD47"/>
                </a:solidFill>
              </a:rPr>
              <a:t>Multiple Page Support</a:t>
            </a:r>
            <a:endParaRPr sz="1200">
              <a:solidFill>
                <a:srgbClr val="70AD4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74EA7"/>
                </a:solidFill>
              </a:rPr>
              <a:t>DocAI Workbench </a:t>
            </a:r>
            <a:r>
              <a:rPr lang="en" sz="1200">
                <a:solidFill>
                  <a:srgbClr val="674EA7"/>
                </a:solidFill>
              </a:rPr>
              <a:t>custom splitter/classifier API </a:t>
            </a:r>
            <a:r>
              <a:rPr lang="en" sz="1200">
                <a:solidFill>
                  <a:srgbClr val="674EA7"/>
                </a:solidFill>
              </a:rPr>
              <a:t> will be able to split (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Document splitters behavior | Document AI | Google Cloud</a:t>
            </a:r>
            <a:r>
              <a:rPr lang="en" sz="1200">
                <a:solidFill>
                  <a:srgbClr val="674EA7"/>
                </a:solidFill>
              </a:rPr>
              <a:t>) </a:t>
            </a:r>
            <a:r>
              <a:rPr lang="en" sz="1200">
                <a:solidFill>
                  <a:srgbClr val="674EA7"/>
                </a:solidFill>
              </a:rPr>
              <a:t>and classify a multi-page document </a:t>
            </a:r>
            <a:r>
              <a:rPr lang="en" sz="1200" u="sng">
                <a:solidFill>
                  <a:schemeClr val="hlink"/>
                </a:solidFill>
                <a:hlinkClick r:id="rId5"/>
              </a:rPr>
              <a:t>Classifier</a:t>
            </a:r>
            <a:endParaRPr sz="1200">
              <a:solidFill>
                <a:srgbClr val="674EA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74EA7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1200"/>
              <a:buFont typeface="Noto Sans Symbols"/>
              <a:buAutoNum type="arabicPeriod"/>
            </a:pPr>
            <a:r>
              <a:rPr lang="en" sz="1200">
                <a:solidFill>
                  <a:srgbClr val="70AD47"/>
                </a:solidFill>
              </a:rPr>
              <a:t>Multi-Lingual Support</a:t>
            </a:r>
            <a:endParaRPr sz="1200">
              <a:solidFill>
                <a:srgbClr val="70AD4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74EA7"/>
                </a:solidFill>
              </a:rPr>
              <a:t>OOB Invoice Parser will </a:t>
            </a:r>
            <a:r>
              <a:rPr lang="en" sz="1200">
                <a:solidFill>
                  <a:srgbClr val="674EA7"/>
                </a:solidFill>
              </a:rPr>
              <a:t>supports 14 </a:t>
            </a:r>
            <a:r>
              <a:rPr lang="en" sz="1200" u="sng">
                <a:solidFill>
                  <a:schemeClr val="hlink"/>
                </a:solidFill>
                <a:hlinkClick r:id="rId6"/>
              </a:rPr>
              <a:t>languages</a:t>
            </a:r>
            <a:r>
              <a:rPr lang="en" sz="1200">
                <a:solidFill>
                  <a:srgbClr val="674EA7"/>
                </a:solidFill>
              </a:rPr>
              <a:t>, you add additional languages using by uptraining. You can also use translation hub which supports 200+ </a:t>
            </a:r>
            <a:r>
              <a:rPr lang="en" sz="1200" u="sng">
                <a:solidFill>
                  <a:schemeClr val="hlink"/>
                </a:solidFill>
                <a:hlinkClick r:id="rId7"/>
              </a:rPr>
              <a:t>languages</a:t>
            </a:r>
            <a:endParaRPr sz="1200">
              <a:solidFill>
                <a:srgbClr val="674EA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74EA7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1200"/>
              <a:buFont typeface="Noto Sans Symbols"/>
              <a:buAutoNum type="arabicPeriod"/>
            </a:pPr>
            <a:r>
              <a:rPr lang="en" sz="1200">
                <a:solidFill>
                  <a:srgbClr val="70AD47"/>
                </a:solidFill>
              </a:rPr>
              <a:t>Provides coordinates for all the attributes being extracted</a:t>
            </a:r>
            <a:endParaRPr sz="1200">
              <a:solidFill>
                <a:srgbClr val="70AD4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74EA7"/>
                </a:solidFill>
              </a:rPr>
              <a:t>Json extracted from the Doc AI - Invoice Parser provides contributes of all the attributes -</a:t>
            </a:r>
            <a:r>
              <a:rPr lang="en" sz="1200">
                <a:solidFill>
                  <a:srgbClr val="70AD47"/>
                </a:solidFill>
              </a:rPr>
              <a:t> </a:t>
            </a:r>
            <a:r>
              <a:rPr lang="en" sz="1200" u="sng">
                <a:solidFill>
                  <a:schemeClr val="hlink"/>
                </a:solidFill>
                <a:hlinkClick r:id="rId8"/>
              </a:rPr>
              <a:t>here</a:t>
            </a:r>
            <a:endParaRPr sz="1200">
              <a:solidFill>
                <a:srgbClr val="70AD4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0AD47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1200"/>
              <a:buFont typeface="Noto Sans Symbols"/>
              <a:buAutoNum type="arabicPeriod"/>
            </a:pPr>
            <a:r>
              <a:rPr lang="en" sz="1200">
                <a:solidFill>
                  <a:srgbClr val="70AD47"/>
                </a:solidFill>
              </a:rPr>
              <a:t>Structured data extraction and entry from images and documents</a:t>
            </a:r>
            <a:endParaRPr sz="1200">
              <a:solidFill>
                <a:srgbClr val="70AD4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74EA7"/>
                </a:solidFill>
              </a:rPr>
              <a:t>Doc AI - Invoice Parser extracts following </a:t>
            </a:r>
            <a:r>
              <a:rPr lang="en" sz="1200" u="sng">
                <a:solidFill>
                  <a:schemeClr val="hlink"/>
                </a:solidFill>
                <a:hlinkClick r:id="rId9"/>
              </a:rPr>
              <a:t>fields</a:t>
            </a:r>
            <a:endParaRPr sz="12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61" name="Google Shape;461;p46"/>
          <p:cNvSpPr txBox="1"/>
          <p:nvPr/>
        </p:nvSpPr>
        <p:spPr>
          <a:xfrm>
            <a:off x="519250" y="184625"/>
            <a:ext cx="7003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Invoice OCR: GEP’s requirements</a:t>
            </a:r>
            <a:endParaRPr sz="30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A"/>
        </a:solidFill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7"/>
          <p:cNvSpPr txBox="1"/>
          <p:nvPr/>
        </p:nvSpPr>
        <p:spPr>
          <a:xfrm>
            <a:off x="553650" y="839400"/>
            <a:ext cx="8036700" cy="3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I</a:t>
            </a:r>
            <a:r>
              <a:rPr b="1"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nvoice OCR: </a:t>
            </a:r>
            <a:endParaRPr b="1"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AutoNum type="arabicPeriod"/>
            </a:pPr>
            <a:r>
              <a:rPr lang="en" sz="15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For you Invoice parsing are you using Azure Form Parser from their AI suite?</a:t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AutoNum type="arabicPeriod"/>
            </a:pPr>
            <a:r>
              <a:rPr lang="en" sz="15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What do the microservices within the LCX Invoice OCR Composite do? Which OCR technology you are using from within the microservices?</a:t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AutoNum type="arabicPeriod"/>
            </a:pPr>
            <a:r>
              <a:rPr lang="en" sz="15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What fields do you extract?</a:t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AutoNum type="arabicPeriod"/>
            </a:pPr>
            <a:r>
              <a:rPr lang="en" sz="15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How many invoices you process in a given month? How many types of invoices do you process in a given month?</a:t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AutoNum type="arabicPeriod"/>
            </a:pPr>
            <a:r>
              <a:rPr lang="en" sz="15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Are there multiple invoices in a file? Do you need to recognize and classify them?</a:t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AutoNum type="arabicPeriod"/>
            </a:pPr>
            <a:r>
              <a:rPr lang="en" sz="15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Average number of pages in a document ? </a:t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AutoNum type="arabicPeriod"/>
            </a:pPr>
            <a:r>
              <a:rPr lang="en" sz="15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If a particular language is not supported in GCP out of the box, have</a:t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AutoNum type="arabicPeriod"/>
            </a:pPr>
            <a:r>
              <a:rPr lang="en" sz="15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Sample invoice documents </a:t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AutoNum type="arabicPeriod"/>
            </a:pPr>
            <a:r>
              <a:rPr lang="en" sz="15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Queuing Service - What tool are you using for that ?</a:t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AutoNum type="arabicPeriod"/>
            </a:pPr>
            <a:r>
              <a:rPr lang="en" sz="15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Once the Invoice extraction takes place, how do you use/ manage that data? What actions do you perform on the extracted data? E.g. keyword search, analytics, access control? </a:t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67" name="Google Shape;467;p47"/>
          <p:cNvSpPr txBox="1"/>
          <p:nvPr/>
        </p:nvSpPr>
        <p:spPr>
          <a:xfrm>
            <a:off x="519250" y="184625"/>
            <a:ext cx="2653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Questions</a:t>
            </a:r>
            <a:endParaRPr sz="30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8"/>
          <p:cNvSpPr txBox="1"/>
          <p:nvPr/>
        </p:nvSpPr>
        <p:spPr>
          <a:xfrm>
            <a:off x="313000" y="329550"/>
            <a:ext cx="8172900" cy="45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34290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Invoice OCR</a:t>
            </a:r>
            <a:endParaRPr b="1"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Google Sans"/>
              <a:buAutoNum type="arabicPeriod"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For Invoice OCR solution, is the Azure Form Parser the only service being used from their AI suite?</a:t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Google Sans"/>
              <a:buAutoNum type="arabicPeriod"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What do the microservices within the LCX Invoice OCR Composite do? Which OCR technology are you using from within the microservices?</a:t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Google Sans"/>
              <a:buAutoNum type="arabicPeriod"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Are all the languages shared in the prev email currently supported? If not, which ones do you currently support and which will be needed in the future ?</a:t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Google Sans"/>
              <a:buAutoNum type="arabicPeriod"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Are there multiple invoices in a file? Do you need to recognize each invoice individually and classify them?</a:t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Google Sans"/>
              <a:buAutoNum type="arabicPeriod"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How many invoices do you process in a given month? How many types of invoices do you process in a given month?</a:t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Google Sans"/>
              <a:buAutoNum type="arabicPeriod"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Average number of pages in a document ? </a:t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Google Sans"/>
              <a:buAutoNum type="arabicPeriod"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Queuing Service - What tool are you using for that ?</a:t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Google Sans"/>
              <a:buAutoNum type="arabicPeriod"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Once the Invoice extraction takes place, how do you use/ manage that data? What actions do you perform on the extracted data? E.g. keyword search, analytics, access control? </a:t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Google Sans"/>
              <a:buAutoNum type="arabicPeriod"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Would you be able to share some sample invoice documents and what fields do you want to extract from these documents?</a:t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9"/>
          <p:cNvSpPr txBox="1"/>
          <p:nvPr/>
        </p:nvSpPr>
        <p:spPr>
          <a:xfrm>
            <a:off x="313000" y="329550"/>
            <a:ext cx="8172900" cy="45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34290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Invoice OCR</a:t>
            </a:r>
            <a:endParaRPr b="1"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100"/>
              <a:buFont typeface="Calibri"/>
              <a:buAutoNum type="arabicPeriod"/>
            </a:pPr>
            <a: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For Invoice OCR solution, is the Azure Form Parser the only service being used from their AI suite? </a:t>
            </a:r>
            <a:b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GEP: Along with Form Recognizer, we are using the raw OCR, and the text analytics SDK for language detection</a:t>
            </a:r>
            <a:b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endParaRPr b="1" sz="1100">
              <a:solidFill>
                <a:srgbClr val="2B9B6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AutoNum type="arabicPeriod"/>
            </a:pPr>
            <a:r>
              <a:rPr lang="en" sz="11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What do the microservices within the LCX Invoice OCR Composite do? Which OCR technology are you using from within the microservices? </a:t>
            </a:r>
            <a:br>
              <a:rPr lang="en" sz="11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GEP: Different microservices indicate different major components for the complete OCR flow, they consist of Raw OCR Extraction, Form Recognizer Extraction, Master Data Validation, Duplicate Invoice Detection, Language Detection etc.</a:t>
            </a:r>
            <a:b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endParaRPr b="1" sz="1100">
              <a:solidFill>
                <a:srgbClr val="2B9B6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AutoNum type="arabicPeriod"/>
            </a:pPr>
            <a:r>
              <a:rPr lang="en" sz="11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Are all the languages shared in the previous email currently supported? If not, which ones do you currently support and which will be needed in the future? </a:t>
            </a:r>
            <a:br>
              <a:rPr lang="en" sz="11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GEP: All the languages shared in the previous email are currently supported.</a:t>
            </a:r>
            <a:b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In addition, we are planning to integrate Indonesian Bahasa Language as well by September 2023.</a:t>
            </a:r>
            <a:b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endParaRPr b="1" sz="1100">
              <a:solidFill>
                <a:srgbClr val="2B9B6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596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●"/>
            </a:pPr>
            <a: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Would you be able to share some sample invoice documents and what fields do you want to extract from these documents?</a:t>
            </a:r>
            <a:b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GEP: Please refer to the Invoices_sample_set.zip and the attached excel.</a:t>
            </a:r>
            <a:endParaRPr b="1" sz="1100">
              <a:solidFill>
                <a:srgbClr val="2B9B6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Google Sans"/>
              <a:buAutoNum type="arabicPeriod"/>
            </a:pPr>
            <a:r>
              <a:t/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0"/>
          <p:cNvSpPr txBox="1"/>
          <p:nvPr/>
        </p:nvSpPr>
        <p:spPr>
          <a:xfrm>
            <a:off x="313000" y="329550"/>
            <a:ext cx="8172900" cy="45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34290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Invoice OCR</a:t>
            </a:r>
            <a:endParaRPr b="1"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2B9B6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100"/>
              <a:buFont typeface="Calibri"/>
              <a:buAutoNum type="arabicPeriod"/>
            </a:pPr>
            <a: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Are there multiple invoices in a file? Do you need to recognize each invoice individually and classify them? </a:t>
            </a:r>
            <a:b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GEP: Yes, there can be multiple invoices in a file which need to be recognized individually.</a:t>
            </a:r>
            <a:endParaRPr b="1" sz="1100">
              <a:solidFill>
                <a:srgbClr val="2B9B6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596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●"/>
            </a:pPr>
            <a: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How many invoices do you process in a given month? How many types of invoices do you process in a given month?</a:t>
            </a:r>
            <a:b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GEP: Invoices volume can range from 4000-8000 invoices per day.</a:t>
            </a:r>
            <a:endParaRPr b="1" sz="1100">
              <a:solidFill>
                <a:srgbClr val="2B9B6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596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●"/>
            </a:pPr>
            <a: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Average number of pages in a document ?</a:t>
            </a:r>
            <a:b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GEP: Average no of pages is around 2-3 only but we are planning to support max pages up to 50 pages.</a:t>
            </a:r>
            <a:endParaRPr b="1" sz="1100">
              <a:solidFill>
                <a:srgbClr val="2B9B6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596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●"/>
            </a:pPr>
            <a:r>
              <a:rPr lang="en" sz="11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Once the Invoice extraction takes place, how do you use/ manage that data? What actions do you perform on the extracted data? E.g., keyword search, analytics, access control? </a:t>
            </a:r>
            <a:br>
              <a:rPr lang="en" sz="11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GEP: The AI services only focus on extraction of data followed by a check against the Master data. Access Control is being managed by the application team rendering the values on the UI.</a:t>
            </a:r>
            <a:endParaRPr b="1" sz="1100">
              <a:solidFill>
                <a:srgbClr val="2B9B6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596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●"/>
            </a:pPr>
            <a: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Would you be able to share some sample invoice documents and what fields do you want to extract from these documents?</a:t>
            </a:r>
            <a:br>
              <a:rPr lang="en" sz="1100">
                <a:solidFill>
                  <a:srgbClr val="50005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b="1" lang="en" sz="1100">
                <a:solidFill>
                  <a:srgbClr val="2B9B6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GEP: Please refer to the Invoices_sample_set.zip and the attached excel.</a:t>
            </a:r>
            <a:endParaRPr b="1" sz="1100">
              <a:solidFill>
                <a:srgbClr val="2B9B6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Google Sans"/>
              <a:buAutoNum type="arabicPeriod"/>
            </a:pPr>
            <a:r>
              <a:t/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Google Shape;487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0750" y="295775"/>
            <a:ext cx="8428848" cy="219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A"/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2"/>
          <p:cNvSpPr txBox="1"/>
          <p:nvPr/>
        </p:nvSpPr>
        <p:spPr>
          <a:xfrm>
            <a:off x="251575" y="760975"/>
            <a:ext cx="4253700" cy="39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Contract Metadata Extraction - </a:t>
            </a:r>
            <a:endParaRPr b="1"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What fields do you intend to extract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Type of documents ? 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Rule based extractor - are there different rules for different documents ? 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Data Volumes 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Sample documents used for custom vision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Overall Question: Is this all part of an </a:t>
            </a: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application</a:t>
            </a: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 ? How is this workflow/use case getting triggered ? Have we spoken to them about migrating that </a:t>
            </a: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application</a:t>
            </a: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 ? 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3" name="Google Shape;493;p52"/>
          <p:cNvSpPr txBox="1"/>
          <p:nvPr/>
        </p:nvSpPr>
        <p:spPr>
          <a:xfrm>
            <a:off x="251575" y="114475"/>
            <a:ext cx="2653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Questions</a:t>
            </a:r>
            <a:endParaRPr sz="30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4" name="Google Shape;494;p52"/>
          <p:cNvSpPr txBox="1"/>
          <p:nvPr/>
        </p:nvSpPr>
        <p:spPr>
          <a:xfrm>
            <a:off x="4572000" y="962275"/>
            <a:ext cx="4253700" cy="26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Contract Text Extraction - </a:t>
            </a:r>
            <a:endParaRPr b="1"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What fields do you intend to extract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Confirming: DocX Extractor - custom Python code ?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Data Volumes 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Sample documents used for Comp</a:t>
            </a: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uter vision and custom vision - Both PDF and DOCX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A"/>
        </a:solidFill>
      </p:bgPr>
    </p:bg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3"/>
          <p:cNvSpPr txBox="1"/>
          <p:nvPr/>
        </p:nvSpPr>
        <p:spPr>
          <a:xfrm>
            <a:off x="3012551" y="1263975"/>
            <a:ext cx="4288500" cy="22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Introduction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Discovery based on shared information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DocAI Invoice + Demo (uptraining)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DocAI Workbench (custom contracts extractor)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DocAI Warehouse Demo (OCR + LLLM search)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Next Steps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Google Sans"/>
              <a:buAutoNum type="arabicPeriod"/>
            </a:pPr>
            <a:r>
              <a:rPr lang="en" sz="1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Q&amp;A</a:t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00" name="Google Shape;500;p53"/>
          <p:cNvSpPr txBox="1"/>
          <p:nvPr/>
        </p:nvSpPr>
        <p:spPr>
          <a:xfrm>
            <a:off x="457200" y="1074125"/>
            <a:ext cx="2653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Agenda</a:t>
            </a:r>
            <a:endParaRPr sz="38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oogle GBO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